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7" r:id="rId3"/>
    <p:sldId id="260" r:id="rId4"/>
    <p:sldId id="256" r:id="rId5"/>
    <p:sldId id="257" r:id="rId6"/>
    <p:sldId id="258" r:id="rId7"/>
    <p:sldId id="259" r:id="rId8"/>
    <p:sldId id="263" r:id="rId9"/>
    <p:sldId id="270" r:id="rId10"/>
    <p:sldId id="269" r:id="rId11"/>
    <p:sldId id="268" r:id="rId12"/>
    <p:sldId id="261" r:id="rId13"/>
    <p:sldId id="266" r:id="rId14"/>
    <p:sldId id="262" r:id="rId15"/>
    <p:sldId id="264" r:id="rId16"/>
    <p:sldId id="265" r:id="rId17"/>
    <p:sldId id="271" r:id="rId18"/>
  </p:sldIdLst>
  <p:sldSz cx="6858000" cy="9906000" type="A4"/>
  <p:notesSz cx="6858000" cy="9144000"/>
  <p:defaultTextStyle>
    <a:defPPr>
      <a:defRPr lang="en-S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4"/>
    <p:restoredTop sz="94666"/>
  </p:normalViewPr>
  <p:slideViewPr>
    <p:cSldViewPr snapToGrid="0" snapToObjects="1">
      <p:cViewPr>
        <p:scale>
          <a:sx n="81" d="100"/>
          <a:sy n="81" d="100"/>
        </p:scale>
        <p:origin x="23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41D30-6AFB-A046-AC3D-4080BC152AC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50AD3-C243-AD43-8A9D-609C08CA5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2B76-50EB-4C40-8134-E03CA043160E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390C6-69E2-4176-B58A-7013D7D30D7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670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0AB2A-075F-4DDA-9C69-7B13DA23BEDA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E4461-D4B2-4385-B4DB-04FAD20B9526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373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4BF51-CE7D-474D-BCFD-77F5D507DC5A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087A3-F2B4-4EA1-9FB0-963EC50E2E1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989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4C4F-1BF5-4DDD-AE56-9D50BEB40E0A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D521F-9063-4764-B065-A11ADE16BCD4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820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DE7A2-DED5-46BA-90C8-7EC96E03F4C9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AF762-5D02-4BCE-B26C-5E48F4E72F5F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6228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5778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B2BB9-CF30-4E67-8D8D-F0FAACC2E499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96487-E8F5-488E-9E89-BF389545BDD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3575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614BD-C721-4CA5-A7AC-30DD589B35BF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9603A-6A03-4F75-BF9B-60DDBB02A2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675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91870-7C6C-4DD1-84B1-A61F60306CA4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EAD79-3F53-4EF5-B063-705FC54A973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6050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99BC3-DDDE-491B-81CA-3C8A7169064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565C1-C12A-414F-8F24-AF51F1435219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233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1A9F0-DC8D-417F-BF36-354B1A99403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07DB2-D629-48A8-807E-D5A27CDBC64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130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CEBDD-E817-47AB-B59F-A93CD28BCBC0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FD97A-7BCB-4F1D-B4D5-110CA53F980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3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D84F8-6C4D-4735-94B7-C52E77F4A2A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5E1A7-7A57-4820-89E8-3CE84B59375C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693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 rtlCol="0">
            <a:normAutofit/>
          </a:bodyPr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pPr lvl="0"/>
            <a:endParaRPr lang="en-S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C3151-F236-44BE-9110-72CE5B0ED6E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A5F6E-ADA0-4132-B4A1-5BDB5CE0610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7488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736DF-BDFF-4F73-B510-4EB21C30874F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F0F4E-55AF-4784-82EF-F25A3F1BE94F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7092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5F5DE-1830-4118-8BC4-B2501498F9D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FA014-EB10-435C-A31F-AC8B54BB9FD4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184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5778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DEBE-C815-4FDB-A157-E0012B49C6AD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E725A-4E97-4483-80DA-6D541F0D7986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333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1FC5B-5C19-48D5-A8F9-204DC29D36DC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9D352-B6A4-4C32-8EAF-48155430DCF4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799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29C71-445E-4592-B9EE-02AC1331E6D3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0A1AC-BA95-40BA-9408-76533A272452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09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E97DB-C686-4F18-972C-F1CABE494EF3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E3616-E804-4FFE-8428-368295A84287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38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E60AA-DD3B-4320-B21F-644888D14FD5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78EE5-7D2D-4330-9843-B9B728533B8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6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321BA-F41F-4F56-8BB3-98CA1999A76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3F32D-1415-4474-9E92-481051219E0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051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 rtlCol="0">
            <a:normAutofit/>
          </a:bodyPr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S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802C6-60BA-437C-A902-269F809E40CB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3CDA4-D9E9-4616-957C-6E8D8C61714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50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2900" y="396699"/>
            <a:ext cx="61722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SG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2311401"/>
            <a:ext cx="6172200" cy="653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8BE628C-97CC-4C71-BD55-522CE0048F90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4695F94-7EC5-4588-917C-74B7EE16553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5pPr>
      <a:lvl6pPr marL="660380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6pPr>
      <a:lvl7pPr marL="1320759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7pPr>
      <a:lvl8pPr marL="1981139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8pPr>
      <a:lvl9pPr marL="2641519" algn="ctr" rtl="0" eaLnBrk="1" fontAlgn="base" hangingPunct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9pPr>
    </p:titleStyle>
    <p:bodyStyle>
      <a:lvl1pPr marL="495285" indent="-49528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622" kern="1200">
          <a:solidFill>
            <a:schemeClr val="tx1"/>
          </a:solidFill>
          <a:latin typeface="+mn-lt"/>
          <a:ea typeface="+mn-ea"/>
          <a:cs typeface="+mn-cs"/>
        </a:defRPr>
      </a:lvl1pPr>
      <a:lvl2pPr marL="1073117" indent="-412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44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89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89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342900" y="396699"/>
            <a:ext cx="61722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SG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2311401"/>
            <a:ext cx="6172200" cy="653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SG" smtClean="0"/>
              <a:t>Click to edit Master text styles</a:t>
            </a:r>
          </a:p>
          <a:p>
            <a:pPr lvl="1"/>
            <a:r>
              <a:rPr lang="en-SG" smtClean="0"/>
              <a:t>Second level</a:t>
            </a:r>
          </a:p>
          <a:p>
            <a:pPr lvl="2"/>
            <a:r>
              <a:rPr lang="en-SG" smtClean="0"/>
              <a:t>Third level</a:t>
            </a:r>
          </a:p>
          <a:p>
            <a:pPr lvl="3"/>
            <a:r>
              <a:rPr lang="en-SG" smtClean="0"/>
              <a:t>Fourth level</a:t>
            </a:r>
          </a:p>
          <a:p>
            <a:pPr lvl="4"/>
            <a:r>
              <a:rPr lang="en-SG" smtClean="0"/>
              <a:t>Fifth level</a:t>
            </a:r>
          </a:p>
          <a:p>
            <a:pPr lvl="4"/>
            <a:endParaRPr lang="en-SG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D2934B-C897-4184-A148-8E9654F10D72}" type="datetimeFigureOut">
              <a:rPr lang="en-SG"/>
              <a:pPr>
                <a:defRPr/>
              </a:pPr>
              <a:t>15/3/18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5442A4D-256D-43AB-A9D2-378A5E7281A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5pPr>
      <a:lvl6pPr marL="660380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6pPr>
      <a:lvl7pPr marL="1320759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7pPr>
      <a:lvl8pPr marL="1981139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8pPr>
      <a:lvl9pPr marL="2641519" algn="ctr" rtl="0" fontAlgn="base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Calibri" pitchFamily="34" charset="0"/>
        </a:defRPr>
      </a:lvl9pPr>
    </p:titleStyle>
    <p:bodyStyle>
      <a:lvl1pPr marL="495285" indent="-49528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622" kern="1200">
          <a:solidFill>
            <a:schemeClr val="tx1"/>
          </a:solidFill>
          <a:latin typeface="+mn-lt"/>
          <a:ea typeface="+mn-ea"/>
          <a:cs typeface="+mn-cs"/>
        </a:defRPr>
      </a:lvl1pPr>
      <a:lvl2pPr marL="1073117" indent="-412737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4044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89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889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/>
              <a:t>Meeting Minutes: 14 March 2018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Next Meeting: 22</a:t>
            </a:r>
            <a:r>
              <a:rPr lang="en-US" sz="1600" b="1" baseline="30000" dirty="0" smtClean="0"/>
              <a:t>nd</a:t>
            </a:r>
            <a:r>
              <a:rPr lang="en-US" sz="1600" b="1" dirty="0" smtClean="0"/>
              <a:t> March 4:30pm (TBC)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Tasks by next meeting: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Stella</a:t>
            </a:r>
          </a:p>
          <a:p>
            <a:pPr marL="0" indent="0">
              <a:buNone/>
            </a:pPr>
            <a:r>
              <a:rPr lang="en-US" sz="1600" dirty="0" smtClean="0"/>
              <a:t>Design mock-ups showing general layout, look &amp; feel for key pages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err="1" smtClean="0"/>
              <a:t>Wanlu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dirty="0" smtClean="0"/>
              <a:t>To compare Google Cloud vs </a:t>
            </a:r>
            <a:r>
              <a:rPr lang="en-US" sz="1600" dirty="0"/>
              <a:t>x10host </a:t>
            </a:r>
            <a:r>
              <a:rPr lang="en-US" sz="1600" dirty="0" smtClean="0"/>
              <a:t>server and check out how to save the data onto the server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err="1" smtClean="0"/>
              <a:t>Yihan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dirty="0" smtClean="0"/>
              <a:t>To develop library of scripts for feedback during the interactive graph stage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Cui Min</a:t>
            </a:r>
          </a:p>
          <a:p>
            <a:pPr marL="0" indent="0">
              <a:buNone/>
            </a:pPr>
            <a:r>
              <a:rPr lang="en-US" sz="1600" dirty="0"/>
              <a:t>To develop library of scripts for </a:t>
            </a:r>
            <a:r>
              <a:rPr lang="en-US" sz="1600" dirty="0" smtClean="0"/>
              <a:t>orientation, transitions &amp; instructions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276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70315"/>
            <a:ext cx="6858000" cy="4756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375" y="3053945"/>
            <a:ext cx="2067506" cy="3879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886" y="3217274"/>
            <a:ext cx="3729865" cy="1878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64" y="4871048"/>
            <a:ext cx="1372588" cy="1721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4257" y="5601082"/>
            <a:ext cx="22715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Performance Summary</a:t>
            </a:r>
          </a:p>
          <a:p>
            <a:endParaRPr lang="en-US" sz="10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0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Total </a:t>
            </a:r>
            <a:r>
              <a:rPr lang="en-US" sz="1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Return: 10348.93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Robo-Advisor Monthly Gain: -21.8</a:t>
            </a:r>
          </a:p>
          <a:p>
            <a:r>
              <a:rPr lang="en-US" sz="1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Bank Deposit Monthly Gain: 12.48</a:t>
            </a:r>
            <a:endParaRPr lang="en-US" sz="10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7165" y="5885698"/>
            <a:ext cx="984674" cy="7757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86477" y="5601082"/>
            <a:ext cx="19626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Select your next allocation:</a:t>
            </a:r>
            <a:endParaRPr lang="en-US" sz="10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11578" y="6699806"/>
            <a:ext cx="1035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Robo-Advisor: 50%</a:t>
            </a:r>
          </a:p>
          <a:p>
            <a:r>
              <a:rPr lang="en-US" sz="7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Bank: 50%</a:t>
            </a:r>
            <a:endParaRPr lang="en-US" sz="70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5885" y="3217274"/>
            <a:ext cx="1767953" cy="9482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Oh no, looks like your annual returns went down again. </a:t>
            </a:r>
            <a:r>
              <a:rPr lang="en-US" sz="1000" dirty="0"/>
              <a:t>But remember, don’t make investment decisions based on the short-term.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5885" y="4220708"/>
            <a:ext cx="1767953" cy="5412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How do you wish to allocate your capital for the next month?</a:t>
            </a:r>
            <a:endParaRPr lang="en-US" sz="1000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402873"/>
            <a:ext cx="5829300" cy="196744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5pPr>
            <a:lvl6pPr marL="660380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6pPr>
            <a:lvl7pPr marL="132075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7pPr>
            <a:lvl8pPr marL="198113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8pPr>
            <a:lvl9pPr marL="264151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Rough Mockup</a:t>
            </a:r>
          </a:p>
          <a:p>
            <a:r>
              <a:rPr lang="en-US" sz="3000" dirty="0" smtClean="0"/>
              <a:t>(interactive graph stage)</a:t>
            </a:r>
            <a:endParaRPr lang="en-US" sz="3000" dirty="0"/>
          </a:p>
        </p:txBody>
      </p:sp>
      <p:sp>
        <p:nvSpPr>
          <p:cNvPr id="17" name="Rectangle 16"/>
          <p:cNvSpPr/>
          <p:nvPr/>
        </p:nvSpPr>
        <p:spPr>
          <a:xfrm>
            <a:off x="591255" y="6620256"/>
            <a:ext cx="6823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Michelle</a:t>
            </a:r>
            <a:endParaRPr lang="en-US" sz="10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375" y="2428801"/>
            <a:ext cx="6596970" cy="5374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Organisation</a:t>
            </a:r>
            <a:r>
              <a:rPr lang="en-US" sz="1400" dirty="0" smtClean="0"/>
              <a:t> LOGO, header etc.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42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Avatar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8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/>
              <a:t>Guidelines for designing male &amp; female avatar (for </a:t>
            </a:r>
            <a:r>
              <a:rPr lang="en-US" sz="2400" dirty="0" err="1" smtClean="0"/>
              <a:t>cuimin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Both Genders</a:t>
            </a:r>
          </a:p>
          <a:p>
            <a:r>
              <a:rPr lang="en-US" sz="1600" dirty="0" smtClean="0"/>
              <a:t>Full body image</a:t>
            </a:r>
          </a:p>
          <a:p>
            <a:r>
              <a:rPr lang="en-US" sz="1600" dirty="0" smtClean="0"/>
              <a:t>Professional-looking</a:t>
            </a:r>
          </a:p>
          <a:p>
            <a:r>
              <a:rPr lang="en-US" sz="1600" dirty="0" smtClean="0"/>
              <a:t>Attire of a bank teller</a:t>
            </a:r>
          </a:p>
          <a:p>
            <a:r>
              <a:rPr lang="en-US" sz="1600" dirty="0" smtClean="0"/>
              <a:t>Same posture, body language, facial expression, level of attractiveness etc.</a:t>
            </a:r>
          </a:p>
          <a:p>
            <a:r>
              <a:rPr lang="en-US" sz="1600" dirty="0" smtClean="0"/>
              <a:t>Race-neutral (e.g. not obviously </a:t>
            </a:r>
            <a:r>
              <a:rPr lang="en-US" sz="1600" dirty="0" err="1" smtClean="0"/>
              <a:t>asian</a:t>
            </a:r>
            <a:r>
              <a:rPr lang="en-US" sz="1600" dirty="0" smtClean="0"/>
              <a:t>/</a:t>
            </a:r>
            <a:r>
              <a:rPr lang="en-US" sz="1600" dirty="0" err="1" smtClean="0"/>
              <a:t>caucasian</a:t>
            </a:r>
            <a:r>
              <a:rPr lang="en-US" sz="1600" dirty="0" smtClean="0"/>
              <a:t>/white/black/</a:t>
            </a:r>
            <a:r>
              <a:rPr lang="en-US" sz="1600" dirty="0" err="1" smtClean="0"/>
              <a:t>chinese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Female</a:t>
            </a:r>
            <a:endParaRPr lang="en-US" sz="1600" b="1" dirty="0"/>
          </a:p>
          <a:p>
            <a:r>
              <a:rPr lang="en-US" sz="1600" dirty="0" smtClean="0"/>
              <a:t>Feminine body shape</a:t>
            </a:r>
            <a:endParaRPr lang="en-US" sz="1600" dirty="0"/>
          </a:p>
          <a:p>
            <a:r>
              <a:rPr lang="en-US" sz="1600" dirty="0"/>
              <a:t>Feminine </a:t>
            </a:r>
            <a:r>
              <a:rPr lang="en-US" sz="1600" dirty="0" smtClean="0"/>
              <a:t>attire (skirt, heels)</a:t>
            </a:r>
            <a:endParaRPr lang="en-US" sz="1600" dirty="0"/>
          </a:p>
          <a:p>
            <a:r>
              <a:rPr lang="en-US" sz="1600" dirty="0"/>
              <a:t>Attire of a bank </a:t>
            </a:r>
            <a:r>
              <a:rPr lang="en-US" sz="1600" dirty="0" smtClean="0"/>
              <a:t>teller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1600" b="1" dirty="0"/>
              <a:t>M</a:t>
            </a:r>
            <a:r>
              <a:rPr lang="en-US" sz="1600" b="1" dirty="0" smtClean="0"/>
              <a:t>ale</a:t>
            </a:r>
            <a:endParaRPr lang="en-US" sz="1600" b="1" dirty="0"/>
          </a:p>
          <a:p>
            <a:r>
              <a:rPr lang="en-US" sz="1600" dirty="0" smtClean="0"/>
              <a:t>Masculine body </a:t>
            </a:r>
            <a:r>
              <a:rPr lang="en-US" sz="1600" dirty="0"/>
              <a:t>shape</a:t>
            </a:r>
          </a:p>
          <a:p>
            <a:r>
              <a:rPr lang="en-US" sz="1600" dirty="0"/>
              <a:t>Feminine attire (skirt, heels)</a:t>
            </a:r>
          </a:p>
          <a:p>
            <a:r>
              <a:rPr lang="en-US" sz="1600" dirty="0"/>
              <a:t>Attire of a bank teller</a:t>
            </a:r>
          </a:p>
        </p:txBody>
      </p:sp>
    </p:spTree>
    <p:extLst>
      <p:ext uri="{BB962C8B-B14F-4D97-AF65-F5344CB8AC3E}">
        <p14:creationId xmlns:p14="http://schemas.microsoft.com/office/powerpoint/2010/main" val="2588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31800"/>
            <a:ext cx="5715000" cy="443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5760923"/>
            <a:ext cx="2647950" cy="3320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6694084"/>
            <a:ext cx="3295650" cy="26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9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8100" cy="511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800" y="5499100"/>
            <a:ext cx="3376173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2550"/>
            <a:ext cx="63246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5943600"/>
            <a:ext cx="2647950" cy="3320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" y="304800"/>
            <a:ext cx="2476500" cy="9201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6" idx="3"/>
          </p:cNvCxnSpPr>
          <p:nvPr/>
        </p:nvCxnSpPr>
        <p:spPr>
          <a:xfrm flipH="1">
            <a:off x="2914650" y="7603756"/>
            <a:ext cx="914400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1000" y="728059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 use this body posture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6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/>
              <a:t>Guidelines for designing male &amp; female avatar (for </a:t>
            </a:r>
            <a:r>
              <a:rPr lang="en-US" sz="2400" smtClean="0"/>
              <a:t>cuimin)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Overall appearance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Gender-neutral robot look</a:t>
            </a:r>
          </a:p>
          <a:p>
            <a:r>
              <a:rPr lang="en-US" sz="1600" dirty="0" smtClean="0"/>
              <a:t>Half-lengt</a:t>
            </a:r>
            <a:r>
              <a:rPr lang="en-US" altLang="zh-CN" sz="1600" dirty="0" smtClean="0"/>
              <a:t>h, focusing on facial expression and dress code</a:t>
            </a:r>
          </a:p>
          <a:p>
            <a:r>
              <a:rPr lang="en-US" sz="1600" dirty="0" smtClean="0"/>
              <a:t>Hold other attributes constant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Dominant looking</a:t>
            </a:r>
            <a:endParaRPr lang="en-US" sz="1600" b="1" dirty="0"/>
          </a:p>
          <a:p>
            <a:r>
              <a:rPr lang="en-US" sz="1600" smtClean="0"/>
              <a:t>Dominant posture</a:t>
            </a:r>
            <a:endParaRPr lang="en-US" sz="1600" dirty="0"/>
          </a:p>
          <a:p>
            <a:r>
              <a:rPr lang="en-US" sz="1600" dirty="0" smtClean="0"/>
              <a:t>Confident expression</a:t>
            </a:r>
          </a:p>
          <a:p>
            <a:r>
              <a:rPr lang="en-US" sz="1600" dirty="0" smtClean="0"/>
              <a:t>Looks like an expert/consultant</a:t>
            </a:r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1600" b="1" dirty="0" smtClean="0"/>
              <a:t>Submissive looking</a:t>
            </a:r>
            <a:endParaRPr lang="en-US" sz="1600" b="1" dirty="0"/>
          </a:p>
          <a:p>
            <a:r>
              <a:rPr lang="en-US" sz="1600" smtClean="0"/>
              <a:t>Submissive posture</a:t>
            </a:r>
            <a:endParaRPr lang="en-US" sz="1600" dirty="0"/>
          </a:p>
          <a:p>
            <a:r>
              <a:rPr lang="en-US" sz="1600" dirty="0" smtClean="0"/>
              <a:t>Reserved expression</a:t>
            </a:r>
          </a:p>
          <a:p>
            <a:r>
              <a:rPr lang="en-US" sz="1600" smtClean="0"/>
              <a:t>Looks like a peer/friend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544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 dirty="0"/>
              <a:t>Examples of </a:t>
            </a:r>
            <a:r>
              <a:rPr lang="en-US" sz="5700" dirty="0" err="1"/>
              <a:t>roboadvisories</a:t>
            </a:r>
            <a:r>
              <a:rPr lang="en-US" sz="5700" dirty="0"/>
              <a:t> (Look &amp; </a:t>
            </a:r>
            <a:r>
              <a:rPr lang="en-US" sz="5700" dirty="0" smtClean="0"/>
              <a:t>Feel)</a:t>
            </a:r>
            <a:endParaRPr lang="en-US" sz="5700" dirty="0"/>
          </a:p>
        </p:txBody>
      </p:sp>
    </p:spTree>
    <p:extLst>
      <p:ext uri="{BB962C8B-B14F-4D97-AF65-F5344CB8AC3E}">
        <p14:creationId xmlns:p14="http://schemas.microsoft.com/office/powerpoint/2010/main" val="98581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6032"/>
            <a:ext cx="6858000" cy="4511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4006"/>
            <a:ext cx="6858000" cy="4051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955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 Robo-Advisory: Betterment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96806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 Robo-Advisory: Personal Capital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900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461"/>
            <a:ext cx="6858000" cy="4271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9129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 Robo-Advisory: Schwab Intelligent Portfolios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123950"/>
            <a:ext cx="547370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57950"/>
            <a:ext cx="6858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31852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SG Robo-Advisory: </a:t>
            </a:r>
            <a:r>
              <a:rPr lang="en-US" b="1" dirty="0" err="1" smtClean="0"/>
              <a:t>Stashaway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28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0867"/>
            <a:ext cx="6858000" cy="3924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31852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SG Robo-Advisory: Smartly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002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5503"/>
            <a:ext cx="6858000" cy="3570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55103"/>
            <a:ext cx="6858000" cy="37963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31852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 of </a:t>
            </a:r>
            <a:r>
              <a:rPr lang="en-US" b="1" dirty="0" err="1" smtClean="0"/>
              <a:t>chatbot</a:t>
            </a:r>
            <a:r>
              <a:rPr lang="en-US" b="1" dirty="0" smtClean="0"/>
              <a:t> interface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/>
          <a:lstStyle>
            <a:lvl1pPr marL="495285" indent="-49528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3117" indent="-412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 smtClean="0"/>
              <a:t>The next 2 slides show roughly where the key elements of the interface (</a:t>
            </a:r>
            <a:r>
              <a:rPr lang="en-US" sz="1600" dirty="0" err="1" smtClean="0"/>
              <a:t>chatboxes</a:t>
            </a:r>
            <a:r>
              <a:rPr lang="en-US" sz="1600" dirty="0" smtClean="0"/>
              <a:t>, avatar, interactive features) will be. Peripheral elements (e.g. logo, header, footer etc.) can model after existing </a:t>
            </a:r>
            <a:r>
              <a:rPr lang="en-US" sz="1600" dirty="0" err="1" smtClean="0"/>
              <a:t>robo</a:t>
            </a:r>
            <a:r>
              <a:rPr lang="en-US" sz="1600" dirty="0" smtClean="0"/>
              <a:t>-advisory interface to make our site look legitimate and professional</a:t>
            </a:r>
            <a:endParaRPr lang="en-US" sz="1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5pPr>
            <a:lvl6pPr marL="660380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6pPr>
            <a:lvl7pPr marL="132075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7pPr>
            <a:lvl8pPr marL="198113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8pPr>
            <a:lvl9pPr marL="264151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6400" b="1" dirty="0" smtClean="0"/>
              <a:t>Rough mockup for layout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186265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370315"/>
            <a:ext cx="6858000" cy="4756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402873"/>
            <a:ext cx="5829300" cy="196744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5pPr>
            <a:lvl6pPr marL="660380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6pPr>
            <a:lvl7pPr marL="132075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7pPr>
            <a:lvl8pPr marL="198113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8pPr>
            <a:lvl9pPr marL="2641519" algn="ctr" rtl="0" eaLnBrk="1" fontAlgn="base" hangingPunct="1">
              <a:spcBef>
                <a:spcPct val="0"/>
              </a:spcBef>
              <a:spcAft>
                <a:spcPct val="0"/>
              </a:spcAft>
              <a:defRPr sz="635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Rough Mockup</a:t>
            </a:r>
          </a:p>
          <a:p>
            <a:r>
              <a:rPr lang="en-US" sz="3000" dirty="0" smtClean="0"/>
              <a:t>(Orientation stage)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3375" y="3053945"/>
            <a:ext cx="6596970" cy="3879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42" y="3752190"/>
            <a:ext cx="1956573" cy="24533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53103" y="3326403"/>
            <a:ext cx="3184635" cy="9508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Hi there! Welcome to the </a:t>
            </a:r>
            <a:r>
              <a:rPr lang="en-US" sz="1400" dirty="0" err="1" smtClean="0"/>
              <a:t>robo</a:t>
            </a:r>
            <a:r>
              <a:rPr lang="en-US" sz="1400" dirty="0" smtClean="0"/>
              <a:t>-advisory! I am Michelle, your </a:t>
            </a:r>
            <a:r>
              <a:rPr lang="en-US" sz="1400" dirty="0" err="1" smtClean="0"/>
              <a:t>robo</a:t>
            </a:r>
            <a:r>
              <a:rPr lang="en-US" sz="1400" dirty="0" smtClean="0"/>
              <a:t>-advisor. I can help you to grow your wealth.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3153102" y="4331592"/>
            <a:ext cx="3184635" cy="64728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But first, I need some of your information. What is your name?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04728" y="6293246"/>
            <a:ext cx="11801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Michelle</a:t>
            </a:r>
            <a:endParaRPr lang="en-US" sz="1500" b="0" i="0" dirty="0">
              <a:solidFill>
                <a:srgbClr val="00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53101" y="5050761"/>
            <a:ext cx="3184635" cy="6472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Sarah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103375" y="2428801"/>
            <a:ext cx="6596970" cy="5374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Organisation</a:t>
            </a:r>
            <a:r>
              <a:rPr lang="en-US" sz="1400" dirty="0" smtClean="0"/>
              <a:t> LOGO, header etc.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447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124</TotalTime>
  <Words>421</Words>
  <Application>Microsoft Macintosh PowerPoint</Application>
  <PresentationFormat>A4 Paper (210x297 mm)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</vt:lpstr>
      <vt:lpstr>宋体</vt:lpstr>
      <vt:lpstr>Default Theme</vt:lpstr>
      <vt:lpstr>Custom Design</vt:lpstr>
      <vt:lpstr>Meeting Minutes: 14 March 2018</vt:lpstr>
      <vt:lpstr>Examples of roboadvisories (Look &amp; Feel)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Avatar design</vt:lpstr>
      <vt:lpstr>Guidelines for designing male &amp; female avatar (for cuimin)</vt:lpstr>
      <vt:lpstr>PowerPoint Presentation</vt:lpstr>
      <vt:lpstr>PowerPoint Presentation</vt:lpstr>
      <vt:lpstr>PowerPoint Presentation</vt:lpstr>
      <vt:lpstr>Guidelines for designing male &amp; female avatar (for cuimin)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#LIM CUI MIN#</dc:creator>
  <cp:lastModifiedBy>#XU YIHAN#</cp:lastModifiedBy>
  <cp:revision>13</cp:revision>
  <dcterms:created xsi:type="dcterms:W3CDTF">2018-03-14T13:45:27Z</dcterms:created>
  <dcterms:modified xsi:type="dcterms:W3CDTF">2018-03-15T11:13:14Z</dcterms:modified>
</cp:coreProperties>
</file>